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15"/>
  </p:notesMasterIdLst>
  <p:handoutMasterIdLst>
    <p:handoutMasterId r:id="rId16"/>
  </p:handoutMasterIdLst>
  <p:sldIdLst>
    <p:sldId id="569" r:id="rId2"/>
    <p:sldId id="537" r:id="rId3"/>
    <p:sldId id="570" r:id="rId4"/>
    <p:sldId id="571" r:id="rId5"/>
    <p:sldId id="572" r:id="rId6"/>
    <p:sldId id="574" r:id="rId7"/>
    <p:sldId id="575" r:id="rId8"/>
    <p:sldId id="576" r:id="rId9"/>
    <p:sldId id="577" r:id="rId10"/>
    <p:sldId id="578" r:id="rId11"/>
    <p:sldId id="579" r:id="rId12"/>
    <p:sldId id="573" r:id="rId13"/>
    <p:sldId id="580" r:id="rId14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罗 勇" initials="" lastIdx="3" clrIdx="0"/>
  <p:cmAuthor id="2" name="luo" initials="" lastIdx="1" clrIdx="1"/>
  <p:cmAuthor id="3" name="未知用户1" initials="未知用户1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>
      <p:cViewPr>
        <p:scale>
          <a:sx n="50" d="100"/>
          <a:sy n="50" d="100"/>
        </p:scale>
        <p:origin x="2919" y="14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E68479F9-22C4-4BEB-B2F4-27476C0E31DE}" type="datetimeFigureOut">
              <a:rPr lang="zh-CN" altLang="en-US"/>
              <a:pPr>
                <a:defRPr/>
              </a:pPr>
              <a:t>2023/2/23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FB02B6FB-8D50-428D-8247-520D6E0822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599A99E2-2193-4A13-B18F-23D8DFF0FA0F}" type="datetimeFigureOut">
              <a:rPr lang="zh-CN" altLang="en-US"/>
              <a:pPr>
                <a:defRPr/>
              </a:pPr>
              <a:t>2023/2/23</a:t>
            </a:fld>
            <a:endParaRPr lang="zh-CN" altLang="en-US"/>
          </a:p>
        </p:txBody>
      </p:sp>
      <p:sp>
        <p:nvSpPr>
          <p:cNvPr id="15364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1E809473-A9C2-4DCE-A493-17ED7F8E3B4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BE75EB-910C-4569-B8B6-9D5CBD21B32D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42345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E4B350-966E-486B-9E1C-0416B8747018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40415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527CF-768B-46B0-8112-4BE2E6B7603A}" type="slidenum">
              <a:rPr lang="en-US" altLang="zh-CN" smtClean="0"/>
              <a:pPr>
                <a:defRPr/>
              </a:pPr>
              <a:t>‹#›</a:t>
            </a:fld>
            <a:endParaRPr lang="zh-CN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38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EA6308-C26E-47C6-AF80-7896544B6E31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7320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57EAAA-EF73-4A6F-8A65-B19F0C703D13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18878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8DC0CB-848A-4340-963D-564B8AAC0B94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7425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7366D-6F2D-4A45-BCB1-9F3A530BB477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85605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F3B546-7765-4D94-BE66-43B69DA79C9B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3325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87C902-42AF-437F-BD9E-B873447B36CB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59351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51B6EC-046A-46FF-86A7-5217A0D3CF71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03504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9DA488-483B-4214-81E7-14B6B590A7BC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60392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A8527CF-768B-46B0-8112-4BE2E6B7603A}" type="slidenum">
              <a:rPr lang="en-US" altLang="zh-CN" smtClean="0"/>
              <a:pPr>
                <a:defRPr/>
              </a:pPr>
              <a:t>‹#›</a:t>
            </a:fld>
            <a:endParaRPr lang="zh-CN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2110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/>
          <p:cNvSpPr>
            <a:spLocks noGrp="1" noChangeArrowheads="1"/>
          </p:cNvSpPr>
          <p:nvPr>
            <p:ph type="title"/>
          </p:nvPr>
        </p:nvSpPr>
        <p:spPr>
          <a:xfrm>
            <a:off x="1981200" y="8366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</a:rPr>
              <a:t>4.18 </a:t>
            </a:r>
            <a:r>
              <a:rPr lang="zh-CN" altLang="en-US" dirty="0" smtClean="0">
                <a:solidFill>
                  <a:srgbClr val="FF0000"/>
                </a:solidFill>
              </a:rPr>
              <a:t>动态树与</a:t>
            </a:r>
            <a:r>
              <a:rPr lang="en-US" altLang="zh-CN" smtClean="0">
                <a:solidFill>
                  <a:srgbClr val="FF0000"/>
                </a:solidFill>
              </a:rPr>
              <a:t>LCT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" name="页脚占位符 3"/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zh-CN" altLang="en-US" smtClean="0">
                <a:solidFill>
                  <a:srgbClr val="002060"/>
                </a:solidFill>
              </a:rPr>
              <a:t>华东理工大学 罗勇军</a:t>
            </a:r>
            <a:endParaRPr lang="zh-CN" altLang="zh-CN" smtClean="0">
              <a:solidFill>
                <a:srgbClr val="002060"/>
              </a:solidFill>
            </a:endParaRPr>
          </a:p>
        </p:txBody>
      </p:sp>
      <p:sp>
        <p:nvSpPr>
          <p:cNvPr id="6" name="页脚占位符 7"/>
          <p:cNvSpPr txBox="1">
            <a:spLocks/>
          </p:cNvSpPr>
          <p:nvPr/>
        </p:nvSpPr>
        <p:spPr>
          <a:xfrm>
            <a:off x="7464152" y="127000"/>
            <a:ext cx="4464496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defPPr>
              <a:defRPr lang="zh-CN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>
                <a:solidFill>
                  <a:srgbClr val="0070C0"/>
                </a:solidFill>
              </a:rPr>
              <a:t>《</a:t>
            </a:r>
            <a:r>
              <a:rPr lang="zh-CN" altLang="en-US" sz="2000">
                <a:solidFill>
                  <a:srgbClr val="0070C0"/>
                </a:solidFill>
              </a:rPr>
              <a:t>算法竞赛</a:t>
            </a:r>
            <a:r>
              <a:rPr lang="en-US" altLang="zh-CN" sz="2000">
                <a:solidFill>
                  <a:srgbClr val="0070C0"/>
                </a:solidFill>
              </a:rPr>
              <a:t>》</a:t>
            </a:r>
            <a:r>
              <a:rPr lang="zh-CN" altLang="en-US" sz="2000">
                <a:solidFill>
                  <a:srgbClr val="0070C0"/>
                </a:solidFill>
              </a:rPr>
              <a:t>清华大学出版社 罗勇军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690395"/>
            <a:ext cx="3261808" cy="4264611"/>
          </a:xfrm>
          <a:prstGeom prst="rect">
            <a:avLst/>
          </a:prstGeom>
        </p:spPr>
      </p:pic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2063552" y="2212975"/>
            <a:ext cx="4752528" cy="396398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sz="3200" dirty="0" smtClean="0">
                <a:solidFill>
                  <a:srgbClr val="0070C0"/>
                </a:solidFill>
              </a:rPr>
              <a:t>思想</a:t>
            </a:r>
            <a:endParaRPr lang="en-US" altLang="zh-CN" sz="3200" dirty="0" smtClean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3200" dirty="0" smtClean="0">
                <a:solidFill>
                  <a:srgbClr val="0070C0"/>
                </a:solidFill>
              </a:rPr>
              <a:t>原树与辅助树</a:t>
            </a:r>
            <a:endParaRPr lang="en-US" altLang="zh-CN" sz="3200" dirty="0" smtClean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3200" dirty="0" smtClean="0">
                <a:solidFill>
                  <a:srgbClr val="0070C0"/>
                </a:solidFill>
              </a:rPr>
              <a:t>LCT</a:t>
            </a:r>
            <a:r>
              <a:rPr lang="zh-CN" altLang="en-US" sz="3200" dirty="0" smtClean="0">
                <a:solidFill>
                  <a:srgbClr val="0070C0"/>
                </a:solidFill>
              </a:rPr>
              <a:t>的存储</a:t>
            </a:r>
            <a:endParaRPr lang="en-US" altLang="zh-CN" sz="3200" dirty="0" smtClean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3200" dirty="0" smtClean="0">
                <a:solidFill>
                  <a:srgbClr val="0070C0"/>
                </a:solidFill>
              </a:rPr>
              <a:t>LCT</a:t>
            </a:r>
            <a:r>
              <a:rPr lang="zh-CN" altLang="en-US" sz="3200" dirty="0" smtClean="0">
                <a:solidFill>
                  <a:srgbClr val="0070C0"/>
                </a:solidFill>
              </a:rPr>
              <a:t>操作</a:t>
            </a:r>
            <a:endParaRPr lang="en-US" altLang="zh-CN" sz="3200" dirty="0" smtClean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zh-CN" alt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5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24"/>
    </mc:Choice>
    <mc:Fallback xmlns="">
      <p:transition spd="slow" advTm="1422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标题 1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31627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3600" dirty="0" smtClean="0">
                <a:solidFill>
                  <a:srgbClr val="FF0000"/>
                </a:solidFill>
              </a:rPr>
              <a:t>LCT</a:t>
            </a:r>
            <a:r>
              <a:rPr lang="zh-CN" altLang="en-US" sz="3600" dirty="0" smtClean="0">
                <a:solidFill>
                  <a:srgbClr val="FF0000"/>
                </a:solidFill>
              </a:rPr>
              <a:t>操作</a:t>
            </a:r>
          </a:p>
        </p:txBody>
      </p:sp>
      <p:sp>
        <p:nvSpPr>
          <p:cNvPr id="63490" name="内容占位符 2"/>
          <p:cNvSpPr>
            <a:spLocks noGrp="1" noChangeArrowheads="1"/>
          </p:cNvSpPr>
          <p:nvPr>
            <p:ph idx="1"/>
          </p:nvPr>
        </p:nvSpPr>
        <p:spPr>
          <a:xfrm>
            <a:off x="695400" y="1196752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splay(x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：提根，在辅助树上把结点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旋转为它所在的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Splay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树的根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makeroot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(x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：把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在原树上旋转到根的位置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它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的操作目标是原树，不是辅助树。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makeroot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改变了原树的形态，是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LCT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的重要技巧。如果没有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makeroot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，就无法真正实现从原树的路径到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Spaly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树的转化。</a:t>
            </a:r>
          </a:p>
          <a:p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Picture 4" descr="C:\Users\ECUST\AppData\Local\Temp\ksohtml9092\wps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3933056"/>
            <a:ext cx="6836156" cy="250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63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52"/>
    </mc:Choice>
    <mc:Fallback xmlns="">
      <p:transition spd="slow" advTm="57852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内容占位符 2"/>
          <p:cNvSpPr>
            <a:spLocks noGrp="1" noChangeArrowheads="1"/>
          </p:cNvSpPr>
          <p:nvPr>
            <p:ph idx="1"/>
          </p:nvPr>
        </p:nvSpPr>
        <p:spPr>
          <a:xfrm>
            <a:off x="263352" y="18864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access(x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：在原树上建一条实链，起点是原树的根，终点是结点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lvl="1" indent="0">
              <a:buNone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对应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到辅助树，重建一条从原树的根出发的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Splay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树。由于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是实链的上最深的终点，执行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access(x)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后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位于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Splay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树的最右点。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424" y="4506430"/>
            <a:ext cx="1099050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endParaRPr kumimoji="0" lang="zh-CN" altLang="zh-CN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(1)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开始的辅助树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(2)splay(7)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把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转到根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(3)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断开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7-10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，使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成为实链的末尾</a:t>
            </a:r>
            <a:endParaRPr kumimoji="0" lang="zh-CN" altLang="zh-CN" sz="23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30" name="Picture 6" descr="C:\Users\ECUST\AppData\Local\Temp\ksohtml9092\wps4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772816"/>
            <a:ext cx="8952436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98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157"/>
    </mc:Choice>
    <mc:Fallback xmlns="">
      <p:transition spd="slow" advTm="52157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127448" y="4755559"/>
            <a:ext cx="969528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/>
              <a:t>(4)</a:t>
            </a:r>
            <a:r>
              <a:rPr lang="zh-CN" altLang="en-US" sz="2000" dirty="0"/>
              <a:t>断开</a:t>
            </a:r>
            <a:r>
              <a:rPr lang="en-US" altLang="zh-CN" sz="2000" dirty="0"/>
              <a:t>6-9</a:t>
            </a:r>
            <a:r>
              <a:rPr lang="zh-CN" altLang="en-US" sz="2000" dirty="0"/>
              <a:t>，置</a:t>
            </a:r>
            <a:r>
              <a:rPr lang="en-US" altLang="zh-CN" sz="2000" dirty="0"/>
              <a:t>6</a:t>
            </a:r>
            <a:r>
              <a:rPr lang="zh-CN" altLang="en-US" sz="2000" dirty="0"/>
              <a:t>的右孩子为</a:t>
            </a:r>
            <a:r>
              <a:rPr lang="en-US" altLang="zh-CN" sz="2000" dirty="0"/>
              <a:t>7</a:t>
            </a:r>
            <a:r>
              <a:rPr lang="zh-CN" altLang="en-US" sz="2000" dirty="0"/>
              <a:t> </a:t>
            </a:r>
            <a:r>
              <a:rPr lang="zh-CN" altLang="en-US" sz="2000" dirty="0" smtClean="0"/>
              <a:t>   </a:t>
            </a:r>
            <a:r>
              <a:rPr lang="en-US" altLang="zh-CN" sz="2000" dirty="0"/>
              <a:t>(5)splay(1)</a:t>
            </a:r>
            <a:r>
              <a:rPr lang="zh-CN" altLang="en-US" sz="2000" dirty="0"/>
              <a:t>把</a:t>
            </a:r>
            <a:r>
              <a:rPr lang="en-US" altLang="zh-CN" sz="2000" dirty="0"/>
              <a:t>1</a:t>
            </a:r>
            <a:r>
              <a:rPr lang="zh-CN" altLang="en-US" sz="2000" dirty="0"/>
              <a:t>转到根 </a:t>
            </a:r>
            <a:r>
              <a:rPr lang="zh-CN" altLang="en-US" sz="2000" dirty="0" smtClean="0"/>
              <a:t>   </a:t>
            </a:r>
            <a:r>
              <a:rPr lang="en-US" altLang="zh-CN" sz="2000" dirty="0"/>
              <a:t>(6)</a:t>
            </a:r>
            <a:r>
              <a:rPr lang="zh-CN" altLang="en-US" sz="2000" dirty="0"/>
              <a:t>断开</a:t>
            </a:r>
            <a:r>
              <a:rPr lang="en-US" altLang="zh-CN" sz="2000" dirty="0"/>
              <a:t>1-2</a:t>
            </a:r>
            <a:r>
              <a:rPr lang="zh-CN" altLang="en-US" sz="2000" dirty="0"/>
              <a:t>，置</a:t>
            </a:r>
            <a:r>
              <a:rPr lang="en-US" altLang="zh-CN" sz="2000" dirty="0"/>
              <a:t>1</a:t>
            </a:r>
            <a:r>
              <a:rPr lang="zh-CN" altLang="en-US" sz="2000" dirty="0"/>
              <a:t>的右孩子为</a:t>
            </a:r>
            <a:r>
              <a:rPr lang="en-US" altLang="zh-CN" sz="2000" dirty="0"/>
              <a:t>6</a:t>
            </a:r>
          </a:p>
        </p:txBody>
      </p:sp>
      <p:pic>
        <p:nvPicPr>
          <p:cNvPr id="1032" name="Picture 8" descr="C:\Users\ECUST\AppData\Local\Temp\ksohtml9092\wps4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484784"/>
            <a:ext cx="9858742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27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38"/>
    </mc:Choice>
    <mc:Fallback xmlns="">
      <p:transition spd="slow" advTm="47838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内容占位符 2"/>
          <p:cNvSpPr>
            <a:spLocks noGrp="1" noChangeArrowheads="1"/>
          </p:cNvSpPr>
          <p:nvPr>
            <p:ph idx="1"/>
          </p:nvPr>
        </p:nvSpPr>
        <p:spPr>
          <a:xfrm>
            <a:off x="695400" y="1196752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4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findroot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(x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：查找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在原树上的根。用于判断两个结点是否连通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split(x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, y)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：把在原树上以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为起点、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为终点的路径，生成一条实链，对应在辅助树上是一棵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Splay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树。执行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split(x, y)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后，就能统计路径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(x-y)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的信息了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link(x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, y)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：在结点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之间连接一条边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cut(x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, y)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：断开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之间的边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4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isRoot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(x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：判断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是否为它所在的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Splay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树的根。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96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597"/>
    </mc:Choice>
    <mc:Fallback xmlns="">
      <p:transition spd="slow" advTm="12459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zh-CN" altLang="en-US" sz="4000" dirty="0">
                <a:solidFill>
                  <a:srgbClr val="FF0000"/>
                </a:solidFill>
              </a:rPr>
              <a:t>动态</a:t>
            </a:r>
            <a:r>
              <a:rPr lang="zh-CN" altLang="en-US" sz="4000" dirty="0" smtClean="0">
                <a:solidFill>
                  <a:srgbClr val="FF0000"/>
                </a:solidFill>
              </a:rPr>
              <a:t>树：动态</a:t>
            </a:r>
            <a:r>
              <a:rPr lang="zh-CN" altLang="en-US" sz="4000" dirty="0">
                <a:solidFill>
                  <a:srgbClr val="FF0000"/>
                </a:solidFill>
              </a:rPr>
              <a:t>变化的树或</a:t>
            </a:r>
            <a:r>
              <a:rPr lang="zh-CN" altLang="en-US" sz="4000" dirty="0" smtClean="0">
                <a:solidFill>
                  <a:srgbClr val="FF0000"/>
                </a:solidFill>
              </a:rPr>
              <a:t>森林</a:t>
            </a:r>
          </a:p>
        </p:txBody>
      </p:sp>
      <p:sp>
        <p:nvSpPr>
          <p:cNvPr id="63490" name="内容占位符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连接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lvl="1" indent="0"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连接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位于不同树上的两个点，同时保证连接后的点和边仍然是一棵树。</a:t>
            </a:r>
          </a:p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断开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lvl="1" indent="0"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删去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一条边，断开这条边连接的两个点，把一棵树分为两棵；断开更多边，产生多棵树。</a:t>
            </a:r>
          </a:p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修改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lvl="1" indent="0"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修改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某些边或某些点的权值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查询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lvl="1" indent="0">
              <a:buNone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询问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和统计树上的信息，例如两点间路径信息、距离信息、连通性等等。</a:t>
            </a:r>
          </a:p>
          <a:p>
            <a:pPr marL="0" indent="0">
              <a:buNone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80"/>
    </mc:Choice>
    <mc:Fallback xmlns="">
      <p:transition spd="slow" advTm="7928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标题 1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31627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3600" dirty="0" smtClean="0">
                <a:solidFill>
                  <a:srgbClr val="FF0000"/>
                </a:solidFill>
              </a:rPr>
              <a:t>LCT</a:t>
            </a:r>
            <a:r>
              <a:rPr lang="zh-CN" altLang="en-US" sz="3600" dirty="0" smtClean="0">
                <a:solidFill>
                  <a:srgbClr val="FF0000"/>
                </a:solidFill>
              </a:rPr>
              <a:t>树的思想：结合树</a:t>
            </a:r>
            <a:r>
              <a:rPr lang="zh-CN" altLang="en-US" sz="3600" dirty="0">
                <a:solidFill>
                  <a:srgbClr val="FF0000"/>
                </a:solidFill>
              </a:rPr>
              <a:t>链剖分和</a:t>
            </a:r>
            <a:r>
              <a:rPr lang="en-US" altLang="zh-CN" sz="3600" dirty="0">
                <a:solidFill>
                  <a:srgbClr val="FF0000"/>
                </a:solidFill>
              </a:rPr>
              <a:t>Splay</a:t>
            </a:r>
            <a:r>
              <a:rPr lang="zh-CN" altLang="en-US" sz="3600" dirty="0" smtClean="0">
                <a:solidFill>
                  <a:srgbClr val="FF0000"/>
                </a:solidFill>
              </a:rPr>
              <a:t>树</a:t>
            </a:r>
          </a:p>
        </p:txBody>
      </p:sp>
      <p:sp>
        <p:nvSpPr>
          <p:cNvPr id="63490" name="内容占位符 2"/>
          <p:cNvSpPr>
            <a:spLocks noGrp="1" noChangeArrowheads="1"/>
          </p:cNvSpPr>
          <p:nvPr>
            <p:ph idx="1"/>
          </p:nvPr>
        </p:nvSpPr>
        <p:spPr>
          <a:xfrm>
            <a:off x="767408" y="1484784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把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树分成多个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链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轻重链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剖分中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，把一棵树分成不相交的多个重链，重链之间用轻边连接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。对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树的查询转化为对重链的查询，而重链是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O(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logn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的，从而实现了高效率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LCT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借用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了这个思路，也把树剖分成链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树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链剖分有“重链”，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LCT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有“首选路径（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preferred path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）”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树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链剖分有“轻边”，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LCT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有“认父指针（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path-parent pointer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）”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138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369"/>
    </mc:Choice>
    <mc:Fallback xmlns="">
      <p:transition spd="slow" advTm="79369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内容占位符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把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原树转化为辅助树（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auxiliary trees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树链剖分中，重链是静态不变的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但是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LCT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处理动态树，实链可能断开、合并，不可能保持不变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LCT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把原树的实链和虚边提取出来，重建了一棵辅助树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这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棵辅助树看起来与原树差别很大，但是从这棵辅助树可以还原出原树的路径特征，所以在代码中只需要存储和处理辅助树即可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辅助树的操作等同于对原树的操作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644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83"/>
    </mc:Choice>
    <mc:Fallback xmlns="">
      <p:transition spd="slow" advTm="7268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内容占位符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实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链与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Splay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实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链是动态变化的，有一系列复杂操作：动态增减、合并、断开、改善平衡性等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LCT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借用了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Splay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树的操作方法来处理实链，主要是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Splay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 “提根”和“动态平衡”功能。</a:t>
            </a:r>
          </a:p>
        </p:txBody>
      </p:sp>
    </p:spTree>
    <p:extLst>
      <p:ext uri="{BB962C8B-B14F-4D97-AF65-F5344CB8AC3E}">
        <p14:creationId xmlns:p14="http://schemas.microsoft.com/office/powerpoint/2010/main" val="133604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51"/>
    </mc:Choice>
    <mc:Fallback xmlns="">
      <p:transition spd="slow" advTm="5085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标题 1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31627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zh-CN" altLang="en-US" sz="3600" dirty="0" smtClean="0">
                <a:solidFill>
                  <a:srgbClr val="FF0000"/>
                </a:solidFill>
              </a:rPr>
              <a:t>从原树到辅助树</a:t>
            </a:r>
          </a:p>
        </p:txBody>
      </p:sp>
      <p:sp>
        <p:nvSpPr>
          <p:cNvPr id="63490" name="内容占位符 2"/>
          <p:cNvSpPr>
            <a:spLocks noGrp="1" noChangeArrowheads="1"/>
          </p:cNvSpPr>
          <p:nvPr>
            <p:ph idx="1"/>
          </p:nvPr>
        </p:nvSpPr>
        <p:spPr>
          <a:xfrm>
            <a:off x="695400" y="1196752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把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原树剖分为实链和虚边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在原树中，从一个结点到任意一个结点，可以标识出一条“首选路径”，这条路径就是实链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条实链是一条从上到下的路径，实链之间通过虚边连接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每个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结点最多只能有一条连接自己和儿子的实边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原树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有若干实链和虚边组成，不在实链上的边都是虚边。实链上的实边可以转化为虚边，虚边也可以转化为实边从而连接到某个实链上去。为了保证实链是一条路径，实链上的结点只能有一个孩子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(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1)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是一棵树，图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是一种剖分方法，其中实线表示实链，虚线表示虚边。</a:t>
            </a:r>
          </a:p>
        </p:txBody>
      </p:sp>
      <p:pic>
        <p:nvPicPr>
          <p:cNvPr id="1026" name="Picture 2" descr="C:\Users\ECUST\AppData\Local\Temp\ksohtml9092\wps4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3587638"/>
            <a:ext cx="8527003" cy="250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32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323"/>
    </mc:Choice>
    <mc:Fallback xmlns="">
      <p:transition spd="slow" advTm="88323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内容占位符 2"/>
          <p:cNvSpPr>
            <a:spLocks noGrp="1" noChangeArrowheads="1"/>
          </p:cNvSpPr>
          <p:nvPr>
            <p:ph idx="1"/>
          </p:nvPr>
        </p:nvSpPr>
        <p:spPr>
          <a:xfrm>
            <a:off x="695400" y="764704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把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原树转化为辅助树，包括实链和虚边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首先是实链的转化。实链是从上到下的一条路径，路径上的点在树上的深度从小到大。把点的深度看成它的权值，这样可以把一条实链转化为一棵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BST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树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(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1)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的实链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是路径“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1-2-4”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，对应图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BST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树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1)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的三条实链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，转化成图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的三棵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BST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树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28" name="Picture 4" descr="C:\Users\ECUST\AppData\Local\Temp\ksohtml9092\wps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3372420"/>
            <a:ext cx="6836156" cy="250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96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18"/>
    </mc:Choice>
    <mc:Fallback xmlns="">
      <p:transition spd="slow" advTm="6571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标题 1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31627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3600" dirty="0" smtClean="0">
                <a:solidFill>
                  <a:srgbClr val="FF0000"/>
                </a:solidFill>
              </a:rPr>
              <a:t>LCT</a:t>
            </a:r>
            <a:r>
              <a:rPr lang="zh-CN" altLang="en-US" sz="3600" dirty="0" smtClean="0">
                <a:solidFill>
                  <a:srgbClr val="FF0000"/>
                </a:solidFill>
              </a:rPr>
              <a:t>的存储</a:t>
            </a:r>
          </a:p>
        </p:txBody>
      </p:sp>
      <p:sp>
        <p:nvSpPr>
          <p:cNvPr id="63490" name="内容占位符 2"/>
          <p:cNvSpPr>
            <a:spLocks noGrp="1" noChangeArrowheads="1"/>
          </p:cNvSpPr>
          <p:nvPr>
            <p:ph idx="1"/>
          </p:nvPr>
        </p:nvSpPr>
        <p:spPr>
          <a:xfrm>
            <a:off x="695400" y="1196752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struct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node{ 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fa, 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ch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[2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];}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，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fa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指向父结点，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ch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[0]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ch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[1]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指向左右孩子。</a:t>
            </a:r>
          </a:p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不管结点在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虚边上还是在实边上，每个结点都有父结点，用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fa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指向父结点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表示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实链的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Splay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树是二叉树，每个结点可以有左右两个孩子。如果一个结点有左孩子，左孩子就在实边上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如果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有右孩子，右孩子也在实边上。如果一个结点没有孩子，那么它就是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Splay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树的叶子结点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 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979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72"/>
    </mc:Choice>
    <mc:Fallback xmlns="">
      <p:transition spd="slow" advTm="52672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标题 1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31627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3600" dirty="0" smtClean="0">
                <a:solidFill>
                  <a:srgbClr val="FF0000"/>
                </a:solidFill>
              </a:rPr>
              <a:t>LCT</a:t>
            </a:r>
            <a:r>
              <a:rPr lang="zh-CN" altLang="en-US" sz="3600" dirty="0" smtClean="0">
                <a:solidFill>
                  <a:srgbClr val="FF0000"/>
                </a:solidFill>
              </a:rPr>
              <a:t>的性质</a:t>
            </a:r>
          </a:p>
        </p:txBody>
      </p:sp>
      <p:sp>
        <p:nvSpPr>
          <p:cNvPr id="63490" name="内容占位符 2"/>
          <p:cNvSpPr>
            <a:spLocks noGrp="1" noChangeArrowheads="1"/>
          </p:cNvSpPr>
          <p:nvPr>
            <p:ph idx="1"/>
          </p:nvPr>
        </p:nvSpPr>
        <p:spPr>
          <a:xfrm>
            <a:off x="695400" y="11967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）辅助树表达的是原树的路径形态。动态的树上路径问题，用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LCT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的辅助树能高效地处理。</a:t>
            </a:r>
          </a:p>
          <a:p>
            <a:pPr marL="0" indent="0"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）原树的一条路径（实链），对应辅助树上的一棵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Splay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树。</a:t>
            </a:r>
          </a:p>
          <a:p>
            <a:pPr marL="0" indent="0"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）实链上的结点从上到下按深度递增，对应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Splay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树从左到右递增。概况为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“原树实链从上到下，对应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Splay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树从左到右”，这是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LCT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树的核心思想。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）辅助树由很多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Splay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树组成，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Splay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树之间用虚边连接。每个结点包含且仅被包含在一棵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Splay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树上。</a:t>
            </a:r>
          </a:p>
        </p:txBody>
      </p:sp>
      <p:pic>
        <p:nvPicPr>
          <p:cNvPr id="7" name="Picture 4" descr="C:\Users\ECUST\AppData\Local\Temp\ksohtml9092\wps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702" y="4137249"/>
            <a:ext cx="6836156" cy="250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7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811"/>
    </mc:Choice>
    <mc:Fallback xmlns="">
      <p:transition spd="slow" advTm="104811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fbc15bb2-d263-4c42-85e7-358267775f15}"/>
</p:tagLst>
</file>

<file path=ppt/theme/theme1.xml><?xml version="1.0" encoding="utf-8"?>
<a:theme xmlns:a="http://schemas.openxmlformats.org/drawingml/2006/main" name="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</TotalTime>
  <Pages>0</Pages>
  <Words>1268</Words>
  <Characters>0</Characters>
  <Application>Microsoft Office PowerPoint</Application>
  <DocSecurity>0</DocSecurity>
  <PresentationFormat>宽屏</PresentationFormat>
  <Lines>0</Lines>
  <Paragraphs>68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等线</vt:lpstr>
      <vt:lpstr>等线 Light</vt:lpstr>
      <vt:lpstr>宋体</vt:lpstr>
      <vt:lpstr>Arial</vt:lpstr>
      <vt:lpstr>Calibri</vt:lpstr>
      <vt:lpstr>Calibri Light</vt:lpstr>
      <vt:lpstr>Times New Roman</vt:lpstr>
      <vt:lpstr>Wingdings</vt:lpstr>
      <vt:lpstr>默认设计模板</vt:lpstr>
      <vt:lpstr>4.18 动态树与LCT</vt:lpstr>
      <vt:lpstr>动态树：动态变化的树或森林</vt:lpstr>
      <vt:lpstr>LCT树的思想：结合树链剖分和Splay树</vt:lpstr>
      <vt:lpstr>PowerPoint 演示文稿</vt:lpstr>
      <vt:lpstr>PowerPoint 演示文稿</vt:lpstr>
      <vt:lpstr>从原树到辅助树</vt:lpstr>
      <vt:lpstr>PowerPoint 演示文稿</vt:lpstr>
      <vt:lpstr>LCT的存储</vt:lpstr>
      <vt:lpstr>LCT的性质</vt:lpstr>
      <vt:lpstr>LCT操作</vt:lpstr>
      <vt:lpstr>PowerPoint 演示文稿</vt:lpstr>
      <vt:lpstr>PowerPoint 演示文稿</vt:lpstr>
      <vt:lpstr>PowerPoint 演示文稿</vt:lpstr>
    </vt:vector>
  </TitlesOfParts>
  <Manager/>
  <Company>微软中国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作业1</dc:title>
  <dc:subject/>
  <dc:creator>微软用户</dc:creator>
  <cp:keywords/>
  <dc:description/>
  <cp:lastModifiedBy>ECUST</cp:lastModifiedBy>
  <cp:revision>1489</cp:revision>
  <dcterms:created xsi:type="dcterms:W3CDTF">2012-02-15T09:22:01Z</dcterms:created>
  <dcterms:modified xsi:type="dcterms:W3CDTF">2023-02-23T10:07:04Z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